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6F9C15-3742-D947-9C73-03CD772B4201}" v="6" dt="2024-04-09T01:34:04.0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49"/>
    <p:restoredTop sz="94829"/>
  </p:normalViewPr>
  <p:slideViewPr>
    <p:cSldViewPr snapToGrid="0">
      <p:cViewPr varScale="1">
        <p:scale>
          <a:sx n="147" d="100"/>
          <a:sy n="147" d="100"/>
        </p:scale>
        <p:origin x="106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10"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97F89-A2BD-C794-2188-AB391ACA37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757F7BC-91E7-E0DB-27A0-E1AF203FD6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34F091-FC9A-788A-3758-B54790225B5A}"/>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5" name="Footer Placeholder 4">
            <a:extLst>
              <a:ext uri="{FF2B5EF4-FFF2-40B4-BE49-F238E27FC236}">
                <a16:creationId xmlns:a16="http://schemas.microsoft.com/office/drawing/2014/main" id="{E85660C0-42C6-FAF0-C450-3067BED39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036F57-256B-DE74-BF02-A62787DCC3CB}"/>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3995238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E4065-F378-E005-C4C5-64D696DDFB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BDD45A-BF30-431B-F86C-54B5B0B432A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932245-5197-7099-45E2-BFB5F841D105}"/>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5" name="Footer Placeholder 4">
            <a:extLst>
              <a:ext uri="{FF2B5EF4-FFF2-40B4-BE49-F238E27FC236}">
                <a16:creationId xmlns:a16="http://schemas.microsoft.com/office/drawing/2014/main" id="{37589DA7-9778-369F-F4F7-28A14835D6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05FF21-1294-C30F-B663-561107427433}"/>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134041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673649-0226-E2F4-DA85-9EA7F069BD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A0F779-EB3E-9082-75AF-2B86211B56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4B6F6B-054A-F54F-CE74-23EDA9D98898}"/>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5" name="Footer Placeholder 4">
            <a:extLst>
              <a:ext uri="{FF2B5EF4-FFF2-40B4-BE49-F238E27FC236}">
                <a16:creationId xmlns:a16="http://schemas.microsoft.com/office/drawing/2014/main" id="{8FD22503-51FF-7E4F-764C-A87D0D95C8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21D4BE-4F96-CABB-9A53-C64C4E938568}"/>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191447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DFE38-6843-4F01-607E-B66ED00A24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E87DE2-6E7E-0C67-4D5E-74206D76FE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6D9412-64B0-1345-C65B-7AA56490F456}"/>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5" name="Footer Placeholder 4">
            <a:extLst>
              <a:ext uri="{FF2B5EF4-FFF2-40B4-BE49-F238E27FC236}">
                <a16:creationId xmlns:a16="http://schemas.microsoft.com/office/drawing/2014/main" id="{5739A654-EB5E-BEC9-4F70-A585E4B0C5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C3D98A-11CD-18AA-CA69-15BED65A1092}"/>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324522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988E4-C14A-5E1A-F353-4E61534E79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F372DB5-8252-60DE-7F31-6D20B26C72A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B2D1A87-F0A3-A432-8D2B-2C2DD9425BDC}"/>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5" name="Footer Placeholder 4">
            <a:extLst>
              <a:ext uri="{FF2B5EF4-FFF2-40B4-BE49-F238E27FC236}">
                <a16:creationId xmlns:a16="http://schemas.microsoft.com/office/drawing/2014/main" id="{D720F9E6-7370-B17B-4C35-AF7B1E09E9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F3E74F-C7FB-6C84-A1B0-D23F6E300E33}"/>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3018705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2C515-1762-5527-EBA5-F3605CEE1F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6CDD0B-A07A-39E1-7F31-1A717C6227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25751E1-2449-CBD8-362B-0AB36FB4C4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BA70784-5B77-C8CA-7041-03B03020EA72}"/>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6" name="Footer Placeholder 5">
            <a:extLst>
              <a:ext uri="{FF2B5EF4-FFF2-40B4-BE49-F238E27FC236}">
                <a16:creationId xmlns:a16="http://schemas.microsoft.com/office/drawing/2014/main" id="{E6ABDD3C-122B-BA11-74FE-282FFCC2D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46C418-76F9-2029-07CB-32B94EE5E457}"/>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3339904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546E4-7DAC-2EB3-FC82-22FA7B29FC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8E0A4A-D69D-3B70-B55E-7EF026B1C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DE0B473-6533-AD66-96FF-205C3161DC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340221-31D5-894E-44F4-377C366E4F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CA4F237-D233-196C-66AB-2AB2677748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719DE0-CCA5-D9BE-8AC6-14D53D2149A0}"/>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8" name="Footer Placeholder 7">
            <a:extLst>
              <a:ext uri="{FF2B5EF4-FFF2-40B4-BE49-F238E27FC236}">
                <a16:creationId xmlns:a16="http://schemas.microsoft.com/office/drawing/2014/main" id="{027D1F78-32D9-054E-ED23-73A58263748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9499AD7-44CB-BA50-AF51-ACE96AD9E821}"/>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3837534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75EBF-1AE6-9BFB-BFEC-8BF270C251D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892D72E-E795-DB09-FF64-2EDCDFFDA356}"/>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4" name="Footer Placeholder 3">
            <a:extLst>
              <a:ext uri="{FF2B5EF4-FFF2-40B4-BE49-F238E27FC236}">
                <a16:creationId xmlns:a16="http://schemas.microsoft.com/office/drawing/2014/main" id="{5CCC72BB-23AC-65D0-8976-FEC2A6445C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BFD0B9-8F5D-85E9-6092-7EEDB7FA2035}"/>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1364845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29329B-EA54-D219-0B88-4DB0C7AB9B13}"/>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3" name="Footer Placeholder 2">
            <a:extLst>
              <a:ext uri="{FF2B5EF4-FFF2-40B4-BE49-F238E27FC236}">
                <a16:creationId xmlns:a16="http://schemas.microsoft.com/office/drawing/2014/main" id="{FB364A58-B451-3548-8E58-91552555D3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B84E6B-2E37-7880-8FE0-8F5C2D7949BF}"/>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2859458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F8EB3-AF98-3AE8-E5A4-D08E5EE6E4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96EB1BB-74D0-7D70-1389-95546EA0FE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06E4A9-EA41-B339-11DD-E9E429C6DC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FBF149-4F02-E6C0-1800-8EDDA299EF29}"/>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6" name="Footer Placeholder 5">
            <a:extLst>
              <a:ext uri="{FF2B5EF4-FFF2-40B4-BE49-F238E27FC236}">
                <a16:creationId xmlns:a16="http://schemas.microsoft.com/office/drawing/2014/main" id="{A979B8FE-B5DD-A43C-4DF9-C7347980E7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0CAEA3-5F4F-35F1-1D8D-68EB26350044}"/>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113049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E24C0-F43D-7B76-4BB4-CA5F5D20AF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A9A69E-6FE0-A375-F1A0-F5DECE6A97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25A28E-E6C8-9256-F488-7BA45B9C20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72906-BC16-A457-2DE2-21171C42290D}"/>
              </a:ext>
            </a:extLst>
          </p:cNvPr>
          <p:cNvSpPr>
            <a:spLocks noGrp="1"/>
          </p:cNvSpPr>
          <p:nvPr>
            <p:ph type="dt" sz="half" idx="10"/>
          </p:nvPr>
        </p:nvSpPr>
        <p:spPr/>
        <p:txBody>
          <a:bodyPr/>
          <a:lstStyle/>
          <a:p>
            <a:fld id="{B8432DE8-C21E-D947-9D22-64D4A29B592D}" type="datetimeFigureOut">
              <a:rPr lang="en-US" smtClean="0"/>
              <a:t>7/8/24</a:t>
            </a:fld>
            <a:endParaRPr lang="en-US"/>
          </a:p>
        </p:txBody>
      </p:sp>
      <p:sp>
        <p:nvSpPr>
          <p:cNvPr id="6" name="Footer Placeholder 5">
            <a:extLst>
              <a:ext uri="{FF2B5EF4-FFF2-40B4-BE49-F238E27FC236}">
                <a16:creationId xmlns:a16="http://schemas.microsoft.com/office/drawing/2014/main" id="{A4AB3E4E-938E-4C8A-34D5-5355D04F8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7A8658-6947-F51C-9489-CE7FF023E87C}"/>
              </a:ext>
            </a:extLst>
          </p:cNvPr>
          <p:cNvSpPr>
            <a:spLocks noGrp="1"/>
          </p:cNvSpPr>
          <p:nvPr>
            <p:ph type="sldNum" sz="quarter" idx="12"/>
          </p:nvPr>
        </p:nvSpPr>
        <p:spPr/>
        <p:txBody>
          <a:bodyPr/>
          <a:lstStyle/>
          <a:p>
            <a:fld id="{B4FA298E-F4EB-7A47-B51B-E91C31328D8F}" type="slidenum">
              <a:rPr lang="en-US" smtClean="0"/>
              <a:t>‹#›</a:t>
            </a:fld>
            <a:endParaRPr lang="en-US"/>
          </a:p>
        </p:txBody>
      </p:sp>
    </p:spTree>
    <p:extLst>
      <p:ext uri="{BB962C8B-B14F-4D97-AF65-F5344CB8AC3E}">
        <p14:creationId xmlns:p14="http://schemas.microsoft.com/office/powerpoint/2010/main" val="3957324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BCFAEF-ECAB-6A92-55F6-7414C7A996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889BCBA-794B-B26E-4836-AB0F24BA8E9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EA57AD-5BA2-A4A0-3CF8-0EFC316AC3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8432DE8-C21E-D947-9D22-64D4A29B592D}" type="datetimeFigureOut">
              <a:rPr lang="en-US" smtClean="0"/>
              <a:t>7/8/24</a:t>
            </a:fld>
            <a:endParaRPr lang="en-US"/>
          </a:p>
        </p:txBody>
      </p:sp>
      <p:sp>
        <p:nvSpPr>
          <p:cNvPr id="5" name="Footer Placeholder 4">
            <a:extLst>
              <a:ext uri="{FF2B5EF4-FFF2-40B4-BE49-F238E27FC236}">
                <a16:creationId xmlns:a16="http://schemas.microsoft.com/office/drawing/2014/main" id="{2FA96BA7-9D0E-0279-8CEF-0E5A00D2BD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5F6CD09-45E0-1F61-9E5A-6A2B470213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4FA298E-F4EB-7A47-B51B-E91C31328D8F}" type="slidenum">
              <a:rPr lang="en-US" smtClean="0"/>
              <a:t>‹#›</a:t>
            </a:fld>
            <a:endParaRPr lang="en-US"/>
          </a:p>
        </p:txBody>
      </p:sp>
    </p:spTree>
    <p:extLst>
      <p:ext uri="{BB962C8B-B14F-4D97-AF65-F5344CB8AC3E}">
        <p14:creationId xmlns:p14="http://schemas.microsoft.com/office/powerpoint/2010/main" val="1695966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780EA-068E-0BBF-3D39-C617282F88C9}"/>
              </a:ext>
            </a:extLst>
          </p:cNvPr>
          <p:cNvSpPr>
            <a:spLocks noGrp="1"/>
          </p:cNvSpPr>
          <p:nvPr>
            <p:ph type="ctrTitle"/>
          </p:nvPr>
        </p:nvSpPr>
        <p:spPr/>
        <p:txBody>
          <a:bodyPr/>
          <a:lstStyle/>
          <a:p>
            <a:r>
              <a:rPr lang="en-US" dirty="0"/>
              <a:t>Insight Engineer Case Study</a:t>
            </a:r>
          </a:p>
        </p:txBody>
      </p:sp>
      <p:sp>
        <p:nvSpPr>
          <p:cNvPr id="3" name="Subtitle 2">
            <a:extLst>
              <a:ext uri="{FF2B5EF4-FFF2-40B4-BE49-F238E27FC236}">
                <a16:creationId xmlns:a16="http://schemas.microsoft.com/office/drawing/2014/main" id="{93E4B5CA-AF5E-BEB2-718C-6707C75532AF}"/>
              </a:ext>
            </a:extLst>
          </p:cNvPr>
          <p:cNvSpPr>
            <a:spLocks noGrp="1"/>
          </p:cNvSpPr>
          <p:nvPr>
            <p:ph type="subTitle" idx="1"/>
          </p:nvPr>
        </p:nvSpPr>
        <p:spPr/>
        <p:txBody>
          <a:bodyPr/>
          <a:lstStyle/>
          <a:p>
            <a:r>
              <a:rPr lang="en-US" sz="2400" dirty="0" err="1"/>
              <a:t>Streamifiably</a:t>
            </a:r>
            <a:endParaRPr lang="en-US" dirty="0"/>
          </a:p>
        </p:txBody>
      </p:sp>
    </p:spTree>
    <p:extLst>
      <p:ext uri="{BB962C8B-B14F-4D97-AF65-F5344CB8AC3E}">
        <p14:creationId xmlns:p14="http://schemas.microsoft.com/office/powerpoint/2010/main" val="1489962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C98C5-0966-F309-B756-6B3EB89FDE8F}"/>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7CAE8292-CBA7-87A4-C6CF-34DF01416DCF}"/>
              </a:ext>
            </a:extLst>
          </p:cNvPr>
          <p:cNvSpPr>
            <a:spLocks noGrp="1"/>
          </p:cNvSpPr>
          <p:nvPr>
            <p:ph idx="1"/>
          </p:nvPr>
        </p:nvSpPr>
        <p:spPr/>
        <p:txBody>
          <a:bodyPr>
            <a:normAutofit/>
          </a:bodyPr>
          <a:lstStyle/>
          <a:p>
            <a:r>
              <a:rPr lang="en-US" sz="2000" dirty="0"/>
              <a:t>Company Background: </a:t>
            </a:r>
          </a:p>
          <a:p>
            <a:pPr lvl="1"/>
            <a:r>
              <a:rPr lang="en-US" sz="1600" dirty="0"/>
              <a:t>You are working as an Insights Engineer for </a:t>
            </a:r>
            <a:r>
              <a:rPr lang="en-US" sz="1600" dirty="0" err="1"/>
              <a:t>Streamifiably</a:t>
            </a:r>
            <a:r>
              <a:rPr lang="en-US" sz="1600" dirty="0"/>
              <a:t>, a leading streaming TV platform. </a:t>
            </a:r>
            <a:r>
              <a:rPr lang="en-US" sz="1600" dirty="0" err="1"/>
              <a:t>Streamifiably</a:t>
            </a:r>
            <a:r>
              <a:rPr lang="en-US" sz="1600" dirty="0"/>
              <a:t> offers live TV channels, a vast library of on-demand content, and a personalized viewing experience for customers. As the Insights Engineer, you play a critical role in leveraging data analytics to drive product improvements and deliver exceptional value to users.</a:t>
            </a:r>
          </a:p>
          <a:p>
            <a:r>
              <a:rPr lang="en-US" sz="2000" dirty="0"/>
              <a:t>The Challenge:</a:t>
            </a:r>
          </a:p>
          <a:p>
            <a:pPr lvl="1"/>
            <a:r>
              <a:rPr lang="en-US" sz="1600" dirty="0"/>
              <a:t>The product team has handed off a set of analytics requirements in the form of user events and tests that need to be implemented by the development team. However, the developers are facing issues while implementing the events. Because of this, the developers are not able to reliably pass the tests. As the Insights Engineer, you need to work with the cross-functional team to resolve this issue and ensure the analytics implementation meets the business requirements.</a:t>
            </a:r>
          </a:p>
          <a:p>
            <a:endParaRPr lang="en-US" sz="2000" dirty="0"/>
          </a:p>
        </p:txBody>
      </p:sp>
    </p:spTree>
    <p:extLst>
      <p:ext uri="{BB962C8B-B14F-4D97-AF65-F5344CB8AC3E}">
        <p14:creationId xmlns:p14="http://schemas.microsoft.com/office/powerpoint/2010/main" val="1793403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DF407-31A3-052D-556F-ED38784EE541}"/>
              </a:ext>
            </a:extLst>
          </p:cNvPr>
          <p:cNvSpPr>
            <a:spLocks noGrp="1"/>
          </p:cNvSpPr>
          <p:nvPr>
            <p:ph type="title"/>
          </p:nvPr>
        </p:nvSpPr>
        <p:spPr>
          <a:xfrm>
            <a:off x="0" y="-357352"/>
            <a:ext cx="10515600" cy="1325563"/>
          </a:xfrm>
        </p:spPr>
        <p:txBody>
          <a:bodyPr>
            <a:normAutofit/>
          </a:bodyPr>
          <a:lstStyle/>
          <a:p>
            <a:r>
              <a:rPr lang="en-US" sz="2800" dirty="0" err="1"/>
              <a:t>Streamifiably</a:t>
            </a:r>
            <a:r>
              <a:rPr lang="en-US" sz="2800" dirty="0"/>
              <a:t> - </a:t>
            </a:r>
            <a:r>
              <a:rPr lang="en-US" sz="2600" dirty="0"/>
              <a:t>Application Overview</a:t>
            </a:r>
          </a:p>
        </p:txBody>
      </p:sp>
      <p:pic>
        <p:nvPicPr>
          <p:cNvPr id="4" name="Picture 3">
            <a:extLst>
              <a:ext uri="{FF2B5EF4-FFF2-40B4-BE49-F238E27FC236}">
                <a16:creationId xmlns:a16="http://schemas.microsoft.com/office/drawing/2014/main" id="{97BF29CE-7C58-410B-4B41-6BA979D0D1BF}"/>
              </a:ext>
            </a:extLst>
          </p:cNvPr>
          <p:cNvPicPr>
            <a:picLocks noChangeAspect="1"/>
          </p:cNvPicPr>
          <p:nvPr/>
        </p:nvPicPr>
        <p:blipFill>
          <a:blip r:embed="rId2"/>
          <a:stretch>
            <a:fillRect/>
          </a:stretch>
        </p:blipFill>
        <p:spPr>
          <a:xfrm>
            <a:off x="244367" y="498706"/>
            <a:ext cx="4995866" cy="2475722"/>
          </a:xfrm>
          <a:prstGeom prst="rect">
            <a:avLst/>
          </a:prstGeom>
        </p:spPr>
      </p:pic>
      <p:sp>
        <p:nvSpPr>
          <p:cNvPr id="5" name="TextBox 4">
            <a:extLst>
              <a:ext uri="{FF2B5EF4-FFF2-40B4-BE49-F238E27FC236}">
                <a16:creationId xmlns:a16="http://schemas.microsoft.com/office/drawing/2014/main" id="{E585B7FC-9675-3BAD-99B9-AB45DF6CEB59}"/>
              </a:ext>
            </a:extLst>
          </p:cNvPr>
          <p:cNvSpPr txBox="1"/>
          <p:nvPr/>
        </p:nvSpPr>
        <p:spPr>
          <a:xfrm>
            <a:off x="143203" y="3039013"/>
            <a:ext cx="5196311" cy="646331"/>
          </a:xfrm>
          <a:prstGeom prst="rect">
            <a:avLst/>
          </a:prstGeom>
          <a:noFill/>
        </p:spPr>
        <p:txBody>
          <a:bodyPr wrap="square" rtlCol="0">
            <a:spAutoFit/>
          </a:bodyPr>
          <a:lstStyle/>
          <a:p>
            <a:r>
              <a:rPr lang="en-US" sz="1200" dirty="0"/>
              <a:t>My Library: This is the "My Library" section of the </a:t>
            </a:r>
            <a:r>
              <a:rPr lang="en-US" sz="1200" dirty="0" err="1"/>
              <a:t>Streamifiably</a:t>
            </a:r>
            <a:r>
              <a:rPr lang="en-US" sz="1200" dirty="0"/>
              <a:t> app, where users can see their recently watched shows, favorite channels, and their watchlist.</a:t>
            </a:r>
          </a:p>
        </p:txBody>
      </p:sp>
      <p:pic>
        <p:nvPicPr>
          <p:cNvPr id="6" name="Picture 5">
            <a:extLst>
              <a:ext uri="{FF2B5EF4-FFF2-40B4-BE49-F238E27FC236}">
                <a16:creationId xmlns:a16="http://schemas.microsoft.com/office/drawing/2014/main" id="{C22154F1-2A8C-F86F-2D34-65E75C9813C3}"/>
              </a:ext>
            </a:extLst>
          </p:cNvPr>
          <p:cNvPicPr>
            <a:picLocks noChangeAspect="1"/>
          </p:cNvPicPr>
          <p:nvPr/>
        </p:nvPicPr>
        <p:blipFill>
          <a:blip r:embed="rId3"/>
          <a:stretch>
            <a:fillRect/>
          </a:stretch>
        </p:blipFill>
        <p:spPr>
          <a:xfrm>
            <a:off x="6386090" y="498706"/>
            <a:ext cx="4995866" cy="2475722"/>
          </a:xfrm>
          <a:prstGeom prst="rect">
            <a:avLst/>
          </a:prstGeom>
        </p:spPr>
      </p:pic>
      <p:sp>
        <p:nvSpPr>
          <p:cNvPr id="8" name="TextBox 7">
            <a:extLst>
              <a:ext uri="{FF2B5EF4-FFF2-40B4-BE49-F238E27FC236}">
                <a16:creationId xmlns:a16="http://schemas.microsoft.com/office/drawing/2014/main" id="{B9109E10-B8E2-804B-3BBD-EAD927FB6DD3}"/>
              </a:ext>
            </a:extLst>
          </p:cNvPr>
          <p:cNvSpPr txBox="1"/>
          <p:nvPr/>
        </p:nvSpPr>
        <p:spPr>
          <a:xfrm>
            <a:off x="6323027" y="3039013"/>
            <a:ext cx="5448560" cy="646331"/>
          </a:xfrm>
          <a:prstGeom prst="rect">
            <a:avLst/>
          </a:prstGeom>
          <a:noFill/>
        </p:spPr>
        <p:txBody>
          <a:bodyPr wrap="square">
            <a:spAutoFit/>
          </a:bodyPr>
          <a:lstStyle/>
          <a:p>
            <a:r>
              <a:rPr lang="en-US" sz="1200" dirty="0"/>
              <a:t>Live TV: The "Live TV" section displays live content for the user has selected to watch. (pretend that there is content playing, you are seeing a black screen because DRM laws)</a:t>
            </a:r>
          </a:p>
        </p:txBody>
      </p:sp>
      <p:pic>
        <p:nvPicPr>
          <p:cNvPr id="9" name="Picture 8">
            <a:extLst>
              <a:ext uri="{FF2B5EF4-FFF2-40B4-BE49-F238E27FC236}">
                <a16:creationId xmlns:a16="http://schemas.microsoft.com/office/drawing/2014/main" id="{256F36B9-CEE1-4CDF-375F-3C06CBDE1BA7}"/>
              </a:ext>
            </a:extLst>
          </p:cNvPr>
          <p:cNvPicPr>
            <a:picLocks noChangeAspect="1"/>
          </p:cNvPicPr>
          <p:nvPr/>
        </p:nvPicPr>
        <p:blipFill>
          <a:blip r:embed="rId4"/>
          <a:stretch>
            <a:fillRect/>
          </a:stretch>
        </p:blipFill>
        <p:spPr>
          <a:xfrm>
            <a:off x="261935" y="3685344"/>
            <a:ext cx="4995865" cy="2475722"/>
          </a:xfrm>
          <a:prstGeom prst="rect">
            <a:avLst/>
          </a:prstGeom>
        </p:spPr>
      </p:pic>
      <p:sp>
        <p:nvSpPr>
          <p:cNvPr id="10" name="TextBox 9">
            <a:extLst>
              <a:ext uri="{FF2B5EF4-FFF2-40B4-BE49-F238E27FC236}">
                <a16:creationId xmlns:a16="http://schemas.microsoft.com/office/drawing/2014/main" id="{59A86C61-391E-E84B-C49A-0A4562B2D205}"/>
              </a:ext>
            </a:extLst>
          </p:cNvPr>
          <p:cNvSpPr txBox="1"/>
          <p:nvPr/>
        </p:nvSpPr>
        <p:spPr>
          <a:xfrm>
            <a:off x="244367" y="6220794"/>
            <a:ext cx="5013433" cy="646331"/>
          </a:xfrm>
          <a:prstGeom prst="rect">
            <a:avLst/>
          </a:prstGeom>
          <a:noFill/>
        </p:spPr>
        <p:txBody>
          <a:bodyPr wrap="square" rtlCol="0">
            <a:spAutoFit/>
          </a:bodyPr>
          <a:lstStyle/>
          <a:p>
            <a:r>
              <a:rPr lang="en-US" sz="1200" dirty="0"/>
              <a:t>On-Demand: The "On-Demand" section features various content categories and </a:t>
            </a:r>
            <a:r>
              <a:rPr lang="en-US" sz="1200" dirty="0" err="1"/>
              <a:t>swimlanes</a:t>
            </a:r>
            <a:r>
              <a:rPr lang="en-US" sz="1200" dirty="0"/>
              <a:t>, making it easy for users to discover and access on-demand movies, TV shows, and other content.</a:t>
            </a:r>
          </a:p>
        </p:txBody>
      </p:sp>
      <p:sp>
        <p:nvSpPr>
          <p:cNvPr id="11" name="TextBox 10">
            <a:extLst>
              <a:ext uri="{FF2B5EF4-FFF2-40B4-BE49-F238E27FC236}">
                <a16:creationId xmlns:a16="http://schemas.microsoft.com/office/drawing/2014/main" id="{7C71BA2A-49BD-B0AF-CD5C-0C6BE53D97FF}"/>
              </a:ext>
            </a:extLst>
          </p:cNvPr>
          <p:cNvSpPr txBox="1"/>
          <p:nvPr/>
        </p:nvSpPr>
        <p:spPr>
          <a:xfrm>
            <a:off x="5937522" y="3830486"/>
            <a:ext cx="5834065" cy="2831544"/>
          </a:xfrm>
          <a:prstGeom prst="rect">
            <a:avLst/>
          </a:prstGeom>
          <a:noFill/>
        </p:spPr>
        <p:txBody>
          <a:bodyPr wrap="square" rtlCol="0">
            <a:spAutoFit/>
          </a:bodyPr>
          <a:lstStyle/>
          <a:p>
            <a:r>
              <a:rPr lang="en-US" sz="1600" b="1" dirty="0"/>
              <a:t>Questions:</a:t>
            </a:r>
          </a:p>
          <a:p>
            <a:r>
              <a:rPr lang="en-US" sz="1600" dirty="0"/>
              <a:t>Walk through the key sections of the </a:t>
            </a:r>
            <a:r>
              <a:rPr lang="en-US" sz="1600" dirty="0" err="1"/>
              <a:t>Streamifiably</a:t>
            </a:r>
            <a:r>
              <a:rPr lang="en-US" sz="1600" dirty="0"/>
              <a:t> app, as shown in the screenshots. Think about the type of data and metrics that would be important to capture from a business owner's perspective for each section.</a:t>
            </a:r>
          </a:p>
          <a:p>
            <a:pPr marL="342900" indent="-342900">
              <a:buAutoNum type="arabicPeriod"/>
            </a:pPr>
            <a:r>
              <a:rPr lang="en-US" sz="1600" dirty="0"/>
              <a:t>Define 2-3 events and what data you want to capture within those events for each of the sections.</a:t>
            </a:r>
          </a:p>
          <a:p>
            <a:pPr marL="342900" indent="-342900">
              <a:buAutoNum type="arabicPeriod"/>
            </a:pPr>
            <a:r>
              <a:rPr lang="en-US" sz="1600" dirty="0"/>
              <a:t>Write a test case the developers can use to validate that the events you created are firing in the right order. Use plain language to tie the test steps to the events.</a:t>
            </a:r>
          </a:p>
          <a:p>
            <a:endParaRPr lang="en-US" dirty="0"/>
          </a:p>
        </p:txBody>
      </p:sp>
    </p:spTree>
    <p:extLst>
      <p:ext uri="{BB962C8B-B14F-4D97-AF65-F5344CB8AC3E}">
        <p14:creationId xmlns:p14="http://schemas.microsoft.com/office/powerpoint/2010/main" val="2775177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4832E48-730B-9CB3-447F-80A9BFDA4C57}"/>
              </a:ext>
            </a:extLst>
          </p:cNvPr>
          <p:cNvSpPr>
            <a:spLocks noGrp="1"/>
          </p:cNvSpPr>
          <p:nvPr>
            <p:ph idx="1"/>
          </p:nvPr>
        </p:nvSpPr>
        <p:spPr>
          <a:xfrm>
            <a:off x="543911" y="375197"/>
            <a:ext cx="10515600" cy="4351338"/>
          </a:xfrm>
        </p:spPr>
        <p:txBody>
          <a:bodyPr>
            <a:normAutofit fontScale="77500" lnSpcReduction="20000"/>
          </a:bodyPr>
          <a:lstStyle/>
          <a:p>
            <a:pPr marL="0" indent="0">
              <a:buNone/>
            </a:pPr>
            <a:r>
              <a:rPr lang="en-US" b="1" dirty="0"/>
              <a:t>Answer the following questions:</a:t>
            </a:r>
          </a:p>
          <a:p>
            <a:pPr marL="514350" indent="-514350">
              <a:buFont typeface="+mj-lt"/>
              <a:buAutoNum type="arabicPeriod"/>
            </a:pPr>
            <a:r>
              <a:rPr lang="en-US" dirty="0"/>
              <a:t>Describe your experience working with cross-functional teams, particularly with developers. Provide an example of how you would approach the current issue where the developers are struggling to make the tests pass reliably.</a:t>
            </a:r>
          </a:p>
          <a:p>
            <a:pPr marL="514350" indent="-514350">
              <a:buFont typeface="+mj-lt"/>
              <a:buAutoNum type="arabicPeriod"/>
            </a:pPr>
            <a:r>
              <a:rPr lang="en-US" dirty="0"/>
              <a:t>Discuss any data points or events you would want to capture that are not directly related to user interaction. Explain the purpose and importance of monitoring these backend metrics. Define 1 event with example data points you would want to capture on that event.</a:t>
            </a:r>
          </a:p>
          <a:p>
            <a:pPr marL="514350" indent="-514350">
              <a:buFont typeface="+mj-lt"/>
              <a:buAutoNum type="arabicPeriod"/>
            </a:pPr>
            <a:r>
              <a:rPr lang="en-US" dirty="0"/>
              <a:t>Demonstrate your understanding of version control systems like Git. Describe the key Git commands and their use cases, and explain why version control is critical for software development projects.</a:t>
            </a:r>
          </a:p>
          <a:p>
            <a:pPr marL="514350" indent="-514350">
              <a:buFont typeface="+mj-lt"/>
              <a:buAutoNum type="arabicPeriod"/>
            </a:pPr>
            <a:r>
              <a:rPr lang="en-US" dirty="0"/>
              <a:t>Explain the concept of "persistence" as it relates to data. Differentiate between data points that should persist throughout a user session versus those that should not.</a:t>
            </a:r>
          </a:p>
          <a:p>
            <a:endParaRPr lang="en-US" dirty="0"/>
          </a:p>
        </p:txBody>
      </p:sp>
    </p:spTree>
    <p:extLst>
      <p:ext uri="{BB962C8B-B14F-4D97-AF65-F5344CB8AC3E}">
        <p14:creationId xmlns:p14="http://schemas.microsoft.com/office/powerpoint/2010/main" val="24481905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c921337c-1160-432a-b079-805f59112843}" enabled="0" method="" siteId="{c921337c-1160-432a-b079-805f59112843}" removed="1"/>
</clbl:labelList>
</file>

<file path=docProps/app.xml><?xml version="1.0" encoding="utf-8"?>
<Properties xmlns="http://schemas.openxmlformats.org/officeDocument/2006/extended-properties" xmlns:vt="http://schemas.openxmlformats.org/officeDocument/2006/docPropsVTypes">
  <TotalTime>2725</TotalTime>
  <Words>507</Words>
  <Application>Microsoft Macintosh PowerPoint</Application>
  <PresentationFormat>Widescreen</PresentationFormat>
  <Paragraphs>20</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Aptos</vt:lpstr>
      <vt:lpstr>Aptos Display</vt:lpstr>
      <vt:lpstr>Arial</vt:lpstr>
      <vt:lpstr>Office Theme</vt:lpstr>
      <vt:lpstr>Insight Engineer Case Study</vt:lpstr>
      <vt:lpstr>Overview</vt:lpstr>
      <vt:lpstr>Streamifiably - Application Overview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Insight Engineer Case Study</dc:title>
  <dc:creator>Murray, Alex P</dc:creator>
  <cp:lastModifiedBy>fajimenez46@gmail.com</cp:lastModifiedBy>
  <cp:revision>3</cp:revision>
  <dcterms:created xsi:type="dcterms:W3CDTF">2024-04-09T01:14:22Z</dcterms:created>
  <dcterms:modified xsi:type="dcterms:W3CDTF">2024-07-08T16:58:31Z</dcterms:modified>
</cp:coreProperties>
</file>

<file path=docProps/thumbnail.jpeg>
</file>